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 Bold" panose="020B0803030501040103" pitchFamily="34" charset="0"/>
      <p:regular r:id="rId11"/>
    </p:embeddedFont>
    <p:embeddedFont>
      <p:font typeface="League Gothic" pitchFamily="2" charset="77"/>
      <p:regular r:id="rId12"/>
    </p:embeddedFont>
    <p:embeddedFont>
      <p:font typeface="Muli" pitchFamily="2" charset="77"/>
      <p:regular r:id="rId13"/>
    </p:embeddedFont>
    <p:embeddedFont>
      <p:font typeface="Muli Bold" pitchFamily="2" charset="7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21368" b="-345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2479" y="2797175"/>
            <a:ext cx="16963042" cy="234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PROJECT PHASE II: </a:t>
            </a:r>
          </a:p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SHOPIFY STORE DATA ANALYTICS &amp; 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41214" y="5146702"/>
            <a:ext cx="1060557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000" spc="9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STUDIO NEST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14048" y="962025"/>
            <a:ext cx="8259904" cy="49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799" spc="59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IT IN BUSINESS LAB (CL1001)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185992" y="7527952"/>
            <a:ext cx="20659984" cy="1819883"/>
            <a:chOff x="0" y="0"/>
            <a:chExt cx="27546646" cy="2426510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27546646" cy="171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9"/>
                </a:lnSpc>
              </a:pPr>
              <a:r>
                <a:rPr lang="en-US" sz="2599" u="sng" spc="548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MEMBERS</a:t>
              </a:r>
            </a:p>
            <a:p>
              <a:pPr algn="ctr">
                <a:lnSpc>
                  <a:spcPts val="4059"/>
                </a:lnSpc>
              </a:pPr>
              <a:endParaRPr lang="en-US" sz="2599" u="sng" spc="54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>
                <a:lnSpc>
                  <a:spcPts val="2610"/>
                </a:lnSpc>
              </a:pPr>
              <a:r>
                <a:rPr lang="en-US" sz="1800" b="1" spc="379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SYEDA ALISHBA RAZA        ADEENA WAQAS        MUHAMMAD ABDULLAH        MAAZ SHAH        SYEDA RATBA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636575" y="1928247"/>
              <a:ext cx="21445442" cy="498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I25-5093                              I25-5145                             I25-5009                          I25-5071                 I25-5029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2111389" y="4640246"/>
          <a:ext cx="5422828" cy="4838700"/>
        </p:xfrm>
        <a:graphic>
          <a:graphicData uri="http://schemas.openxmlformats.org/drawingml/2006/table">
            <a:tbl>
              <a:tblPr/>
              <a:tblGrid>
                <a:gridCol w="5422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ORDER ID, ORDER 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CUSTOMER CITY/REGION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PRODUCT NAME, BRAND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CATEGORY, MATERIAL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PRICE, QUANTITY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TOTAL SALES, PAYMENT METHODS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2111389" y="1364365"/>
            <a:ext cx="5422828" cy="2620694"/>
          </a:xfrm>
          <a:custGeom>
            <a:avLst/>
            <a:gdLst/>
            <a:ahLst/>
            <a:cxnLst/>
            <a:rect l="l" t="t" r="r" b="b"/>
            <a:pathLst>
              <a:path w="5422828" h="2620694">
                <a:moveTo>
                  <a:pt x="0" y="0"/>
                </a:moveTo>
                <a:lnTo>
                  <a:pt x="5422828" y="0"/>
                </a:lnTo>
                <a:lnTo>
                  <a:pt x="5422828" y="2620695"/>
                </a:lnTo>
                <a:lnTo>
                  <a:pt x="0" y="2620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72" b="-147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57275"/>
            <a:ext cx="957595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INTRODUCTION OF STUDIO NEST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88866"/>
            <a:ext cx="9103046" cy="142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22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brand offers a curated selection of Wall art, rugs, mirrors, Cushions, lamps, decorative accessories, Small furniture pieces, and services such as Interior styling, Custom décor design.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06340"/>
            <a:ext cx="971983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 b="1">
                <a:solidFill>
                  <a:srgbClr val="F4D314"/>
                </a:solidFill>
                <a:latin typeface="Muli Bold"/>
                <a:ea typeface="Muli Bold"/>
                <a:cs typeface="Muli Bold"/>
                <a:sym typeface="Muli Bold"/>
              </a:rPr>
              <a:t>STUDIO NEST IS A NICHE HOME DÉCOR AND LIFESTYLE BRAND LAUNCHED IN 2023.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891345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DATASET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897671"/>
            <a:ext cx="10377088" cy="294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Time Period: January – October 2025</a:t>
            </a:r>
          </a:p>
          <a:p>
            <a:pPr marL="539746" lvl="1" indent="-269873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Total Orders: 97</a:t>
            </a:r>
          </a:p>
          <a:p>
            <a:pPr marL="539746" lvl="1" indent="-269873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Units Sold: 197</a:t>
            </a:r>
          </a:p>
          <a:p>
            <a:pPr algn="l">
              <a:lnSpc>
                <a:spcPts val="474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dataset mirrors actual Shopify exports used by online stores.</a:t>
            </a:r>
          </a:p>
          <a:p>
            <a:pPr algn="l">
              <a:lnSpc>
                <a:spcPts val="4749"/>
              </a:lnSpc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175162"/>
            <a:ext cx="10909350" cy="74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1"/>
              </a:lnSpc>
            </a:pPr>
            <a:r>
              <a:rPr lang="en-US" sz="2399" b="1" spc="-163">
                <a:solidFill>
                  <a:srgbClr val="F4D314"/>
                </a:solidFill>
                <a:latin typeface="Muli Bold"/>
                <a:ea typeface="Muli Bold"/>
                <a:cs typeface="Muli Bold"/>
                <a:sym typeface="Muli Bold"/>
              </a:rPr>
              <a:t>THE DATASET CREATED FOR STUDIO NEST INCLUDES REALISTIC SHOPIFY-STYLE ORDER RECORDS COVERING: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4195" y="1964427"/>
            <a:ext cx="5242279" cy="7293873"/>
          </a:xfrm>
          <a:custGeom>
            <a:avLst/>
            <a:gdLst/>
            <a:ahLst/>
            <a:cxnLst/>
            <a:rect l="l" t="t" r="r" b="b"/>
            <a:pathLst>
              <a:path w="5242279" h="7293873">
                <a:moveTo>
                  <a:pt x="0" y="0"/>
                </a:moveTo>
                <a:lnTo>
                  <a:pt x="5242279" y="0"/>
                </a:lnTo>
                <a:lnTo>
                  <a:pt x="5242279" y="7293873"/>
                </a:lnTo>
                <a:lnTo>
                  <a:pt x="0" y="7293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39" b="-113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4851" y="1143528"/>
            <a:ext cx="941535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29"/>
              </a:lnSpc>
            </a:pPr>
            <a:r>
              <a:rPr lang="en-US" sz="3399" spc="50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SCREENSHOT OF RAW DATASET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94880" y="881032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QUALITY ISSUES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70295" y="2246236"/>
            <a:ext cx="7280225" cy="686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3592" lvl="1" indent="-256796" algn="l">
              <a:lnSpc>
                <a:spcPts val="3044"/>
              </a:lnSpc>
              <a:buFont typeface="Arial"/>
              <a:buChar char="•"/>
            </a:pPr>
            <a:r>
              <a:rPr lang="en-US" sz="237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Realistic imperfections were added to the dataset.</a:t>
            </a:r>
          </a:p>
          <a:p>
            <a:pPr algn="l">
              <a:lnSpc>
                <a:spcPts val="3044"/>
              </a:lnSpc>
            </a:pPr>
            <a:endParaRPr lang="en-US" sz="2378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13592" lvl="1" indent="-256796" algn="l">
              <a:lnSpc>
                <a:spcPts val="3044"/>
              </a:lnSpc>
              <a:buFont typeface="Arial"/>
              <a:buChar char="•"/>
            </a:pPr>
            <a:r>
              <a:rPr lang="en-US" sz="237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Some Rows contained missing  fields for City, Category and Fields.</a:t>
            </a:r>
          </a:p>
          <a:p>
            <a:pPr algn="l">
              <a:lnSpc>
                <a:spcPts val="3044"/>
              </a:lnSpc>
            </a:pPr>
            <a:endParaRPr lang="en-US" sz="2378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13592" lvl="1" indent="-256796" algn="l">
              <a:lnSpc>
                <a:spcPts val="3044"/>
              </a:lnSpc>
              <a:buFont typeface="Arial"/>
              <a:buChar char="•"/>
            </a:pPr>
            <a:r>
              <a:rPr lang="en-US" sz="237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 the raw excel sheet the column for category was left blank for some products before the mapping.</a:t>
            </a:r>
          </a:p>
          <a:p>
            <a:pPr algn="l">
              <a:lnSpc>
                <a:spcPts val="3044"/>
              </a:lnSpc>
            </a:pPr>
            <a:endParaRPr lang="en-US" sz="2378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13592" lvl="1" indent="-256796" algn="l">
              <a:lnSpc>
                <a:spcPts val="3044"/>
              </a:lnSpc>
              <a:buFont typeface="Arial"/>
              <a:buChar char="•"/>
            </a:pPr>
            <a:r>
              <a:rPr lang="en-US" sz="237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Presence of duplicate records.</a:t>
            </a:r>
          </a:p>
          <a:p>
            <a:pPr algn="l">
              <a:lnSpc>
                <a:spcPts val="3044"/>
              </a:lnSpc>
            </a:pPr>
            <a:endParaRPr lang="en-US" sz="2378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13592" lvl="1" indent="-256796" algn="l">
              <a:lnSpc>
                <a:spcPts val="3044"/>
              </a:lnSpc>
              <a:buFont typeface="Arial"/>
              <a:buChar char="•"/>
            </a:pPr>
            <a:r>
              <a:rPr lang="en-US" sz="237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Inconsistent formatting e.g. : city, prices, date formats etc.</a:t>
            </a:r>
          </a:p>
          <a:p>
            <a:pPr algn="l">
              <a:lnSpc>
                <a:spcPts val="3044"/>
              </a:lnSpc>
            </a:pPr>
            <a:endParaRPr lang="en-US" sz="2378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13592" lvl="1" indent="-256796" algn="l">
              <a:lnSpc>
                <a:spcPts val="3044"/>
              </a:lnSpc>
              <a:buFont typeface="Arial"/>
              <a:buChar char="•"/>
            </a:pPr>
            <a:r>
              <a:rPr lang="en-US" sz="237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Outliers</a:t>
            </a:r>
          </a:p>
          <a:p>
            <a:pPr algn="l">
              <a:lnSpc>
                <a:spcPts val="3044"/>
              </a:lnSpc>
            </a:pPr>
            <a:endParaRPr lang="en-US" sz="2378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13592" lvl="1" indent="-256796" algn="l">
              <a:lnSpc>
                <a:spcPts val="3044"/>
              </a:lnSpc>
              <a:buFont typeface="Arial"/>
              <a:buChar char="•"/>
            </a:pPr>
            <a:r>
              <a:rPr lang="en-US" sz="237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Mixed data types.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aphicFrame>
        <p:nvGraphicFramePr>
          <p:cNvPr id="5" name="Object 5"/>
          <p:cNvGraphicFramePr/>
          <p:nvPr/>
        </p:nvGraphicFramePr>
        <p:xfrm>
          <a:off x="1174831" y="3327409"/>
          <a:ext cx="5195872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832600" imgH="9867900" progId="Excel.Sheet.12">
                  <p:embed/>
                </p:oleObj>
              </mc:Choice>
              <mc:Fallback>
                <p:oleObj name="Worksheet" r:id="rId3" imgW="6832600" imgH="9867900" progId="Excel.Sheet.12">
                  <p:embed/>
                  <p:pic>
                    <p:nvPicPr>
                      <p:cNvPr id="5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4831" y="3327409"/>
                        <a:ext cx="5195872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8376975" y="1057275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CLEANING PROCESS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76975" y="2713746"/>
            <a:ext cx="9662560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raw dataset was cleaned using excel and Power BI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Duplicate row  removed using “removed duplicates” in Excel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Unique order Ids  validated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Missing values were fixed.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Formatting errors were corrected.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Outliner treatment 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Derived columns were created.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4495" y="2293468"/>
            <a:ext cx="6796545" cy="67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4586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STATISTICS FOR THE CORRECT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56879" y="218537"/>
            <a:ext cx="1349482" cy="13494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06231" y="1307857"/>
            <a:ext cx="1350135" cy="135013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29273" y="3504500"/>
            <a:ext cx="8514727" cy="5461466"/>
          </a:xfrm>
          <a:custGeom>
            <a:avLst/>
            <a:gdLst/>
            <a:ahLst/>
            <a:cxnLst/>
            <a:rect l="l" t="t" r="r" b="b"/>
            <a:pathLst>
              <a:path w="8514727" h="5461466">
                <a:moveTo>
                  <a:pt x="0" y="0"/>
                </a:moveTo>
                <a:lnTo>
                  <a:pt x="8514727" y="0"/>
                </a:lnTo>
                <a:lnTo>
                  <a:pt x="8514727" y="5461466"/>
                </a:lnTo>
                <a:lnTo>
                  <a:pt x="0" y="5461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010358" y="1964371"/>
            <a:ext cx="5098562" cy="69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2"/>
              </a:lnSpc>
            </a:pPr>
            <a:r>
              <a:rPr lang="en-US" sz="3877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INCLUDED KPI’S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1872" y="973735"/>
            <a:ext cx="598537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DASHBOARD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37677" y="4024344"/>
            <a:ext cx="9292824" cy="305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548" lvl="1" indent="-268274" algn="l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included kpi’s had total 97 orders.</a:t>
            </a:r>
          </a:p>
          <a:p>
            <a:pPr algn="l">
              <a:lnSpc>
                <a:spcPts val="3479"/>
              </a:lnSpc>
            </a:pPr>
            <a:endParaRPr lang="en-US" sz="2485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6548" lvl="1" indent="-268274" algn="l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total revenue generated was Rs. 873,200</a:t>
            </a:r>
          </a:p>
          <a:p>
            <a:pPr algn="l">
              <a:lnSpc>
                <a:spcPts val="3479"/>
              </a:lnSpc>
            </a:pPr>
            <a:endParaRPr lang="en-US" sz="2485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6548" lvl="1" indent="-268274" algn="l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Total 197 individual products were sold .</a:t>
            </a:r>
          </a:p>
          <a:p>
            <a:pPr algn="l">
              <a:lnSpc>
                <a:spcPts val="3479"/>
              </a:lnSpc>
            </a:pPr>
            <a:endParaRPr lang="en-US" sz="2485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6548" lvl="1" indent="-268274" algn="l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Total 10 cities were reached.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13002" y="6109529"/>
            <a:ext cx="7830552" cy="3369668"/>
          </a:xfrm>
          <a:custGeom>
            <a:avLst/>
            <a:gdLst/>
            <a:ahLst/>
            <a:cxnLst/>
            <a:rect l="l" t="t" r="r" b="b"/>
            <a:pathLst>
              <a:path w="7830552" h="3369668">
                <a:moveTo>
                  <a:pt x="0" y="0"/>
                </a:moveTo>
                <a:lnTo>
                  <a:pt x="7830551" y="0"/>
                </a:lnTo>
                <a:lnTo>
                  <a:pt x="7830551" y="3369669"/>
                </a:lnTo>
                <a:lnTo>
                  <a:pt x="0" y="336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3" r="-1383" b="-9955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268474"/>
            <a:ext cx="6274591" cy="5448605"/>
          </a:xfrm>
          <a:custGeom>
            <a:avLst/>
            <a:gdLst/>
            <a:ahLst/>
            <a:cxnLst/>
            <a:rect l="l" t="t" r="r" b="b"/>
            <a:pathLst>
              <a:path w="6274591" h="5448605">
                <a:moveTo>
                  <a:pt x="0" y="0"/>
                </a:moveTo>
                <a:lnTo>
                  <a:pt x="6274591" y="0"/>
                </a:lnTo>
                <a:lnTo>
                  <a:pt x="6274591" y="5448605"/>
                </a:lnTo>
                <a:lnTo>
                  <a:pt x="0" y="544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66775"/>
            <a:ext cx="5352218" cy="14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6"/>
              </a:lnSpc>
            </a:pPr>
            <a:r>
              <a:rPr lang="en-US" sz="819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Key Visualizations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03291" y="2287524"/>
            <a:ext cx="9956009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28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DASHBOARD INCLUDES INTERACTIVE SLICERS FOR CATEGORY, CITY, AND PAYMENT METHOD</a:t>
            </a:r>
          </a:p>
          <a:p>
            <a:pPr algn="l">
              <a:lnSpc>
                <a:spcPts val="2875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1" lvl="1" indent="-269876" algn="l">
              <a:lnSpc>
                <a:spcPts val="28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Selecting any slicer dynamically updates all charts and KPIs</a:t>
            </a:r>
          </a:p>
          <a:p>
            <a:pPr algn="l">
              <a:lnSpc>
                <a:spcPts val="2875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1" lvl="1" indent="-269876" algn="l">
              <a:lnSpc>
                <a:spcPts val="28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allows quick comparison of sales performance across different segments</a:t>
            </a:r>
          </a:p>
          <a:p>
            <a:pPr algn="l">
              <a:lnSpc>
                <a:spcPts val="2874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874"/>
              </a:lnSpc>
              <a:spcBef>
                <a:spcPct val="0"/>
              </a:spcBef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9336" y="8155769"/>
            <a:ext cx="4710946" cy="30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7"/>
              </a:lnSpc>
              <a:spcBef>
                <a:spcPct val="0"/>
              </a:spcBef>
            </a:pPr>
            <a:r>
              <a:rPr lang="en-US" sz="2136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SCREENSHOTS FROM OUR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PK" dirty="0"/>
          </a:p>
        </p:txBody>
      </p:sp>
      <p:grpSp>
        <p:nvGrpSpPr>
          <p:cNvPr id="3" name="Group 3"/>
          <p:cNvGrpSpPr/>
          <p:nvPr/>
        </p:nvGrpSpPr>
        <p:grpSpPr>
          <a:xfrm>
            <a:off x="6511257" y="2714358"/>
            <a:ext cx="4840975" cy="1499820"/>
            <a:chOff x="0" y="0"/>
            <a:chExt cx="1274989" cy="3950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4989" cy="395014"/>
            </a:xfrm>
            <a:custGeom>
              <a:avLst/>
              <a:gdLst/>
              <a:ahLst/>
              <a:cxnLst/>
              <a:rect l="l" t="t" r="r" b="b"/>
              <a:pathLst>
                <a:path w="1274989" h="395014">
                  <a:moveTo>
                    <a:pt x="81562" y="0"/>
                  </a:moveTo>
                  <a:lnTo>
                    <a:pt x="1193428" y="0"/>
                  </a:lnTo>
                  <a:cubicBezTo>
                    <a:pt x="1238473" y="0"/>
                    <a:pt x="1274989" y="36516"/>
                    <a:pt x="1274989" y="81562"/>
                  </a:cubicBezTo>
                  <a:lnTo>
                    <a:pt x="1274989" y="313453"/>
                  </a:lnTo>
                  <a:cubicBezTo>
                    <a:pt x="1274989" y="335084"/>
                    <a:pt x="1266396" y="355830"/>
                    <a:pt x="1251100" y="371125"/>
                  </a:cubicBezTo>
                  <a:cubicBezTo>
                    <a:pt x="1235805" y="386421"/>
                    <a:pt x="1215059" y="395014"/>
                    <a:pt x="1193428" y="395014"/>
                  </a:cubicBezTo>
                  <a:lnTo>
                    <a:pt x="81562" y="395014"/>
                  </a:lnTo>
                  <a:cubicBezTo>
                    <a:pt x="36516" y="395014"/>
                    <a:pt x="0" y="358498"/>
                    <a:pt x="0" y="313453"/>
                  </a:cubicBezTo>
                  <a:lnTo>
                    <a:pt x="0" y="81562"/>
                  </a:lnTo>
                  <a:cubicBezTo>
                    <a:pt x="0" y="36516"/>
                    <a:pt x="36516" y="0"/>
                    <a:pt x="81562" y="0"/>
                  </a:cubicBezTo>
                  <a:close/>
                </a:path>
              </a:pathLst>
            </a:custGeom>
            <a:solidFill>
              <a:srgbClr val="F4D31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274989" cy="38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804841" y="2714358"/>
            <a:ext cx="4840975" cy="1499820"/>
            <a:chOff x="0" y="0"/>
            <a:chExt cx="1274989" cy="3950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4989" cy="395014"/>
            </a:xfrm>
            <a:custGeom>
              <a:avLst/>
              <a:gdLst/>
              <a:ahLst/>
              <a:cxnLst/>
              <a:rect l="l" t="t" r="r" b="b"/>
              <a:pathLst>
                <a:path w="1274989" h="395014">
                  <a:moveTo>
                    <a:pt x="81562" y="0"/>
                  </a:moveTo>
                  <a:lnTo>
                    <a:pt x="1193428" y="0"/>
                  </a:lnTo>
                  <a:cubicBezTo>
                    <a:pt x="1238473" y="0"/>
                    <a:pt x="1274989" y="36516"/>
                    <a:pt x="1274989" y="81562"/>
                  </a:cubicBezTo>
                  <a:lnTo>
                    <a:pt x="1274989" y="313453"/>
                  </a:lnTo>
                  <a:cubicBezTo>
                    <a:pt x="1274989" y="335084"/>
                    <a:pt x="1266396" y="355830"/>
                    <a:pt x="1251100" y="371125"/>
                  </a:cubicBezTo>
                  <a:cubicBezTo>
                    <a:pt x="1235805" y="386421"/>
                    <a:pt x="1215059" y="395014"/>
                    <a:pt x="1193428" y="395014"/>
                  </a:cubicBezTo>
                  <a:lnTo>
                    <a:pt x="81562" y="395014"/>
                  </a:lnTo>
                  <a:cubicBezTo>
                    <a:pt x="36516" y="395014"/>
                    <a:pt x="0" y="358498"/>
                    <a:pt x="0" y="313453"/>
                  </a:cubicBezTo>
                  <a:lnTo>
                    <a:pt x="0" y="81562"/>
                  </a:lnTo>
                  <a:cubicBezTo>
                    <a:pt x="0" y="36516"/>
                    <a:pt x="36516" y="0"/>
                    <a:pt x="81562" y="0"/>
                  </a:cubicBezTo>
                  <a:close/>
                </a:path>
              </a:pathLst>
            </a:custGeom>
            <a:solidFill>
              <a:srgbClr val="F4D31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274989" cy="38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9059" y="2714358"/>
            <a:ext cx="4840975" cy="1499820"/>
            <a:chOff x="0" y="0"/>
            <a:chExt cx="1274989" cy="3950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4989" cy="395014"/>
            </a:xfrm>
            <a:custGeom>
              <a:avLst/>
              <a:gdLst/>
              <a:ahLst/>
              <a:cxnLst/>
              <a:rect l="l" t="t" r="r" b="b"/>
              <a:pathLst>
                <a:path w="1274989" h="395014">
                  <a:moveTo>
                    <a:pt x="81562" y="0"/>
                  </a:moveTo>
                  <a:lnTo>
                    <a:pt x="1193428" y="0"/>
                  </a:lnTo>
                  <a:cubicBezTo>
                    <a:pt x="1238473" y="0"/>
                    <a:pt x="1274989" y="36516"/>
                    <a:pt x="1274989" y="81562"/>
                  </a:cubicBezTo>
                  <a:lnTo>
                    <a:pt x="1274989" y="313453"/>
                  </a:lnTo>
                  <a:cubicBezTo>
                    <a:pt x="1274989" y="335084"/>
                    <a:pt x="1266396" y="355830"/>
                    <a:pt x="1251100" y="371125"/>
                  </a:cubicBezTo>
                  <a:cubicBezTo>
                    <a:pt x="1235805" y="386421"/>
                    <a:pt x="1215059" y="395014"/>
                    <a:pt x="1193428" y="395014"/>
                  </a:cubicBezTo>
                  <a:lnTo>
                    <a:pt x="81562" y="395014"/>
                  </a:lnTo>
                  <a:cubicBezTo>
                    <a:pt x="36516" y="395014"/>
                    <a:pt x="0" y="358498"/>
                    <a:pt x="0" y="313453"/>
                  </a:cubicBezTo>
                  <a:lnTo>
                    <a:pt x="0" y="81562"/>
                  </a:lnTo>
                  <a:cubicBezTo>
                    <a:pt x="0" y="36516"/>
                    <a:pt x="36516" y="0"/>
                    <a:pt x="81562" y="0"/>
                  </a:cubicBezTo>
                  <a:close/>
                </a:path>
              </a:pathLst>
            </a:custGeom>
            <a:solidFill>
              <a:srgbClr val="F4D31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274989" cy="385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81931" y="845531"/>
            <a:ext cx="6579269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8"/>
              </a:lnSpc>
              <a:spcBef>
                <a:spcPct val="0"/>
              </a:spcBef>
            </a:pPr>
            <a:r>
              <a:rPr lang="en-US" sz="819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BUSINESS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4884" y="5040449"/>
            <a:ext cx="6029325" cy="361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833" lvl="1" indent="-269416" algn="l">
              <a:lnSpc>
                <a:spcPts val="2870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WALL ART , RUGS AND SMALL FURNITURE GENERATE THE HIGHEST SALES REVENUE</a:t>
            </a:r>
          </a:p>
          <a:p>
            <a:pPr algn="l">
              <a:lnSpc>
                <a:spcPts val="2870"/>
              </a:lnSpc>
            </a:pPr>
            <a:endParaRPr lang="en-US" sz="2495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8833" lvl="1" indent="-269416" algn="l">
              <a:lnSpc>
                <a:spcPts val="2870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HIGH-MARGIN PRODUCTS CONTRIBUTE SIGNIFICANTLY TO TOTAL SALES</a:t>
            </a:r>
          </a:p>
          <a:p>
            <a:pPr algn="l">
              <a:lnSpc>
                <a:spcPts val="2870"/>
              </a:lnSpc>
            </a:pPr>
            <a:endParaRPr lang="en-US" sz="2495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870"/>
              </a:lnSpc>
            </a:pPr>
            <a:endParaRPr lang="en-US" sz="2495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870"/>
              </a:lnSpc>
              <a:spcBef>
                <a:spcPct val="0"/>
              </a:spcBef>
            </a:pPr>
            <a:endParaRPr lang="en-US" sz="2495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11257" y="5040449"/>
            <a:ext cx="5139554" cy="289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28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URBAN CUSTOMERS(KARACHI &amp; LAHORE) PURCHASED THE MOST</a:t>
            </a:r>
          </a:p>
          <a:p>
            <a:pPr algn="l">
              <a:lnSpc>
                <a:spcPts val="2875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4" lvl="1" indent="-269877" algn="l">
              <a:lnSpc>
                <a:spcPts val="28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CUSTOMERS PREFER DIGITAL PAYMENTS OVER CASH ON DELIVERY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04841" y="5040449"/>
            <a:ext cx="5126558" cy="289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28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SALES VARY SEASONALLY WITH A CLEAR SPIKE IN SEPTEMBER</a:t>
            </a:r>
          </a:p>
          <a:p>
            <a:pPr algn="l">
              <a:lnSpc>
                <a:spcPts val="2875"/>
              </a:lnSpc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54" lvl="1" indent="-269877" algn="l">
              <a:lnSpc>
                <a:spcPts val="28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Certain regions contribute significantly more to revenue</a:t>
            </a:r>
          </a:p>
          <a:p>
            <a:pPr algn="l">
              <a:lnSpc>
                <a:spcPts val="2875"/>
              </a:lnSpc>
              <a:spcBef>
                <a:spcPct val="0"/>
              </a:spcBef>
            </a:pPr>
            <a:endParaRPr lang="en-US" sz="2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04841" y="3132481"/>
            <a:ext cx="4840975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Operational 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11257" y="3132481"/>
            <a:ext cx="4840975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5738" y="3132481"/>
            <a:ext cx="4187617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Insights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762160" y="945052"/>
            <a:ext cx="9144160" cy="1384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66"/>
              </a:lnSpc>
            </a:pPr>
            <a:r>
              <a:rPr lang="en-US" sz="819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5071" y="4241277"/>
            <a:ext cx="13133073" cy="435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Increase marketing focus in Sindh and Punjab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Promote top-performing categories like Rugs and Wall Art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Offer seasonal discounts to boost low-sales months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Encourage digital payments through incentives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Introduce customer loyalty and referral programs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5071" y="2564806"/>
            <a:ext cx="16497859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4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USING THE KEY FINDINGS FROM OUR SALES, CUSTOMER, AND OPERATIONAL ANALYSIS, THE FOLLOWING RECOMMENDATIONS ARE SUGGESTED.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144799" y="3824149"/>
            <a:ext cx="660415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23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WE RECOMMEND</a:t>
            </a:r>
            <a:r>
              <a:rPr lang="en-US" sz="2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57275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87797"/>
            <a:ext cx="17259300" cy="325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PROJECT SUCCESSFULLY TRANSFORMED RAW SHOPIFY TRANSACTION DATA INTO MEANINGFUL BUSINESS INSIGHTS</a:t>
            </a:r>
          </a:p>
          <a:p>
            <a:pPr algn="l">
              <a:lnSpc>
                <a:spcPts val="2874"/>
              </a:lnSpc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Data cleaning and preprocessing improved the accuracy and reliability of the analysis</a:t>
            </a:r>
          </a:p>
          <a:p>
            <a:pPr algn="l">
              <a:lnSpc>
                <a:spcPts val="2874"/>
              </a:lnSpc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Power BI dashboard enabled clear visualization and effective decision-making</a:t>
            </a:r>
          </a:p>
          <a:p>
            <a:pPr algn="l">
              <a:lnSpc>
                <a:spcPts val="2874"/>
              </a:lnSpc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Overall, data analytics can strongly support the future growth of Studio Nest</a:t>
            </a:r>
          </a:p>
          <a:p>
            <a:pPr algn="l">
              <a:lnSpc>
                <a:spcPts val="2874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94719" y="6650197"/>
            <a:ext cx="5098562" cy="106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2"/>
              </a:lnSpc>
            </a:pPr>
            <a:r>
              <a:rPr lang="en-US" sz="6077" b="1">
                <a:solidFill>
                  <a:srgbClr val="F4D314"/>
                </a:solidFill>
                <a:latin typeface="Muli Bold"/>
                <a:ea typeface="Muli Bold"/>
                <a:cs typeface="Muli Bold"/>
                <a:sym typeface="Muli Bold"/>
              </a:rPr>
              <a:t>THANK YOU!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Professional Data Analysis Presentation</dc:title>
  <cp:lastModifiedBy>alishba raza</cp:lastModifiedBy>
  <cp:revision>2</cp:revision>
  <dcterms:created xsi:type="dcterms:W3CDTF">2006-08-16T00:00:00Z</dcterms:created>
  <dcterms:modified xsi:type="dcterms:W3CDTF">2025-12-08T16:23:59Z</dcterms:modified>
  <dc:identifier>DAG61W-flhI</dc:identifier>
</cp:coreProperties>
</file>